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aleway Thin"/>
      <p:regular r:id="rId39"/>
      <p:bold r:id="rId40"/>
      <p:italic r:id="rId41"/>
      <p:boldItalic r:id="rId42"/>
    </p:embeddedFont>
    <p:embeddedFont>
      <p:font typeface="Varela Round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.fntdata"/><Relationship Id="rId20" Type="http://schemas.openxmlformats.org/officeDocument/2006/relationships/slide" Target="slides/slide16.xml"/><Relationship Id="rId42" Type="http://schemas.openxmlformats.org/officeDocument/2006/relationships/font" Target="fonts/RalewayThin-boldItalic.fntdata"/><Relationship Id="rId41" Type="http://schemas.openxmlformats.org/officeDocument/2006/relationships/font" Target="fonts/RalewayThin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VarelaRou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39" Type="http://schemas.openxmlformats.org/officeDocument/2006/relationships/font" Target="fonts/RalewayThin-regular.fntdata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1854d925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1854d92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1854d925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1854d925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854d92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854d92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1854d92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1854d92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854d92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854d92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854d92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854d92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1854d9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1854d9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1854d925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1854d925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172953d5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172953d5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1797e3e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1797e3e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1854d925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1854d925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854d925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854d925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797e3e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797e3e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854d925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854d925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2ccf553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2ccf553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2ccf553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2ccf553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1854d925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1854d925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80e52bd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80e52bd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854d925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854d925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172953d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172953d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797e3e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797e3e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72953d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172953d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797e3e1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797e3e1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797e3e1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797e3e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7c61523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7c61523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data-to-viz.com/caveats.html" TargetMode="External"/><Relationship Id="rId4" Type="http://schemas.openxmlformats.org/officeDocument/2006/relationships/hyperlink" Target="https://viz.wtf/" TargetMode="External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atplotlib.org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eaborn.pydata.org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okeh.pydata.org/en/latest/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lot.ly/python/" TargetMode="External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nformationisbeautiful.net/" TargetMode="External"/><Relationship Id="rId4" Type="http://schemas.openxmlformats.org/officeDocument/2006/relationships/hyperlink" Target="https://youtu.be/hVimVzgtD6w" TargetMode="External"/><Relationship Id="rId5" Type="http://schemas.openxmlformats.org/officeDocument/2006/relationships/hyperlink" Target="https://flowingdata.com/" TargetMode="External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1835550" y="9888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visualisation</a:t>
            </a:r>
            <a:endParaRPr/>
          </a:p>
        </p:txBody>
      </p:sp>
      <p:sp>
        <p:nvSpPr>
          <p:cNvPr id="127" name="Google Shape;127;p26"/>
          <p:cNvSpPr txBox="1"/>
          <p:nvPr>
            <p:ph idx="2" type="title"/>
          </p:nvPr>
        </p:nvSpPr>
        <p:spPr>
          <a:xfrm>
            <a:off x="3036450" y="2616075"/>
            <a:ext cx="3071100" cy="634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avec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199" name="Google Shape;199;p35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0" y="1911450"/>
            <a:ext cx="4287298" cy="21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48" y="1911450"/>
            <a:ext cx="4267205" cy="213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choix des couleurs</a:t>
            </a:r>
            <a:endParaRPr/>
          </a:p>
        </p:txBody>
      </p:sp>
      <p:sp>
        <p:nvSpPr>
          <p:cNvPr id="204" name="Google Shape;204;p35"/>
          <p:cNvSpPr txBox="1"/>
          <p:nvPr/>
        </p:nvSpPr>
        <p:spPr>
          <a:xfrm>
            <a:off x="2244050" y="4457050"/>
            <a:ext cx="5320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quand la couleur n’apporte aucune information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10" name="Google Shape;210;p36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11" name="Google Shape;211;p36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choix des couleurs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125" y="1795800"/>
            <a:ext cx="7273877" cy="29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1939250" y="4609450"/>
            <a:ext cx="5320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le même code couleur pour des graphiques liés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21" name="Google Shape;221;p37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mauvaise utilisation des pie charts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418000"/>
            <a:ext cx="4001198" cy="16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98" y="2418000"/>
            <a:ext cx="3999600" cy="16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2015450" y="4457050"/>
            <a:ext cx="5320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l’oeil humain est mauvais quand il s’agit de quantifier des angles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30" name="Google Shape;230;p38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31" name="Google Shape;231;p38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surcharge visuelle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8400"/>
            <a:ext cx="3938799" cy="29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99" y="1808400"/>
            <a:ext cx="3938799" cy="29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2548850" y="4533250"/>
            <a:ext cx="3699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trop d’information diminue la lisibilité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41" name="Google Shape;241;p39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mauvais design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50" y="1579800"/>
            <a:ext cx="4116202" cy="31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6785225" y="2147550"/>
            <a:ext cx="183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l’axe des x pour le temps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49" name="Google Shape;249;p4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50" name="Google Shape;250;p40"/>
          <p:cNvSpPr txBox="1"/>
          <p:nvPr>
            <p:ph idx="4" type="subTitle"/>
          </p:nvPr>
        </p:nvSpPr>
        <p:spPr>
          <a:xfrm>
            <a:off x="182400" y="14910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mauvaises données en entrée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84600"/>
            <a:ext cx="5030300" cy="29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6404225" y="2147550"/>
            <a:ext cx="2288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195.5% of dog lovers will find this concerning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259" name="Google Shape;259;p41"/>
          <p:cNvSpPr txBox="1"/>
          <p:nvPr>
            <p:ph idx="4" type="subTitle"/>
          </p:nvPr>
        </p:nvSpPr>
        <p:spPr>
          <a:xfrm>
            <a:off x="159175" y="151425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d’exemples de ce qu’il faut et ne faut pas faire</a:t>
            </a:r>
            <a:endParaRPr/>
          </a:p>
        </p:txBody>
      </p:sp>
      <p:sp>
        <p:nvSpPr>
          <p:cNvPr id="260" name="Google Shape;260;p41"/>
          <p:cNvSpPr txBox="1"/>
          <p:nvPr>
            <p:ph idx="2" type="body"/>
          </p:nvPr>
        </p:nvSpPr>
        <p:spPr>
          <a:xfrm>
            <a:off x="446775" y="2323750"/>
            <a:ext cx="3882600" cy="19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https://www.data-to-viz.com/caveats.html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https://viz.wtf/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900" y="1683252"/>
            <a:ext cx="3027900" cy="32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235350" y="13698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La data visualisation statique</a:t>
            </a:r>
            <a:endParaRPr>
              <a:solidFill>
                <a:srgbClr val="F76C6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Matplotlib</a:t>
            </a:r>
            <a:endParaRPr/>
          </a:p>
        </p:txBody>
      </p:sp>
      <p:sp>
        <p:nvSpPr>
          <p:cNvPr id="272" name="Google Shape;272;p43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</a:t>
            </a:r>
            <a:r>
              <a:rPr lang="fr"/>
              <a:t>ibrairie  de data visualisation statique: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pour faire des graphique en 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construite sur Numpy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conçue pour fonctionner avec l'ensemble des fonctionnalités de SciPy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https://matplotlib.org/</a:t>
            </a:r>
            <a:endParaRPr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visualisation statique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300" y="1692750"/>
            <a:ext cx="40005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Seaborn</a:t>
            </a:r>
            <a:endParaRPr/>
          </a:p>
        </p:txBody>
      </p:sp>
      <p:sp>
        <p:nvSpPr>
          <p:cNvPr id="280" name="Google Shape;280;p44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</a:t>
            </a:r>
            <a:r>
              <a:rPr lang="fr"/>
              <a:t>ibrairie de data visualisation statique: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basée sur matplotlib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interface intuitive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visualisations esthétiques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résumé facile à utiliser et joli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http://seaborn.pydata.org/</a:t>
            </a:r>
            <a:endParaRPr/>
          </a:p>
        </p:txBody>
      </p:sp>
      <p:sp>
        <p:nvSpPr>
          <p:cNvPr id="281" name="Google Shape;281;p44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visualisation statique</a:t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00" y="1235550"/>
            <a:ext cx="3538947" cy="35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programme</a:t>
            </a:r>
            <a:endParaRPr/>
          </a:p>
        </p:txBody>
      </p:sp>
      <p:sp>
        <p:nvSpPr>
          <p:cNvPr id="133" name="Google Shape;133;p2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visualisation avec Python</a:t>
            </a:r>
            <a:endParaRPr/>
          </a:p>
        </p:txBody>
      </p:sp>
      <p:sp>
        <p:nvSpPr>
          <p:cNvPr id="134" name="Google Shape;134;p2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35" name="Google Shape;135;p27"/>
          <p:cNvSpPr txBox="1"/>
          <p:nvPr>
            <p:ph idx="4" type="body"/>
          </p:nvPr>
        </p:nvSpPr>
        <p:spPr>
          <a:xfrm>
            <a:off x="1249200" y="1846200"/>
            <a:ext cx="6791400" cy="28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L’importance de la data visualisation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Pourquoi a-t-on besoin de la data visualisation dans le business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La data visualisation pour la prise de décision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Pièges et embûches de la data visualisation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La data visualisation statique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Matplotlib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Seaborn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La data visualisation interactive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Bokeh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fr"/>
              <a:t>Plot.ly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Comment faire un bon graphique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235350" y="13698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La data visualisation dynamique</a:t>
            </a:r>
            <a:endParaRPr>
              <a:solidFill>
                <a:srgbClr val="F76C6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Bokeh</a:t>
            </a:r>
            <a:endParaRPr/>
          </a:p>
        </p:txBody>
      </p:sp>
      <p:sp>
        <p:nvSpPr>
          <p:cNvPr id="293" name="Google Shape;293;p46"/>
          <p:cNvSpPr txBox="1"/>
          <p:nvPr>
            <p:ph idx="2" type="body"/>
          </p:nvPr>
        </p:nvSpPr>
        <p:spPr>
          <a:xfrm>
            <a:off x="453425" y="1717675"/>
            <a:ext cx="3395700" cy="211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</a:t>
            </a:r>
            <a:r>
              <a:rPr lang="fr"/>
              <a:t>ibrairie de data visualisation </a:t>
            </a:r>
            <a:r>
              <a:rPr lang="fr"/>
              <a:t>pour construire des graphiques complexes: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interactive,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élégante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concise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https://bokeh.pydata.org/en/latest/</a:t>
            </a:r>
            <a:endParaRPr/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visualisation interactive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00" y="1616550"/>
            <a:ext cx="4287300" cy="23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Plot.ly</a:t>
            </a:r>
            <a:endParaRPr/>
          </a:p>
        </p:txBody>
      </p:sp>
      <p:sp>
        <p:nvSpPr>
          <p:cNvPr id="301" name="Google Shape;301;p47"/>
          <p:cNvSpPr txBox="1"/>
          <p:nvPr>
            <p:ph idx="2" type="body"/>
          </p:nvPr>
        </p:nvSpPr>
        <p:spPr>
          <a:xfrm>
            <a:off x="453425" y="1717675"/>
            <a:ext cx="3395700" cy="232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Librairie de data visualisation: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interactive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construire des graphiques prêts à être publiés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accent5"/>
                </a:solidFill>
                <a:hlinkClick r:id="rId3"/>
              </a:rPr>
              <a:t>https://plot.ly/python/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7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visualisation interactive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900" y="1235550"/>
            <a:ext cx="4287300" cy="328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 et techniques</a:t>
            </a:r>
            <a:endParaRPr/>
          </a:p>
        </p:txBody>
      </p:sp>
      <p:sp>
        <p:nvSpPr>
          <p:cNvPr id="309" name="Google Shape;309;p48"/>
          <p:cNvSpPr txBox="1"/>
          <p:nvPr>
            <p:ph idx="2" type="body"/>
          </p:nvPr>
        </p:nvSpPr>
        <p:spPr>
          <a:xfrm>
            <a:off x="453425" y="1717675"/>
            <a:ext cx="8103300" cy="27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 à l’avance ce que vous voulez voir/montrer/expliquer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Identifier les variables qui vont vous être utiles et celle(s) que vous voulez expliquer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Définir les types de variables: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quantitatives, qualitatives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ordonnées, pas ordonnées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des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Montrer à quelqu’un d’autre pour savoir si la personne comprend ce que vous avez fait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8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faire un bon graphique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 et techniques</a:t>
            </a:r>
            <a:endParaRPr/>
          </a:p>
        </p:txBody>
      </p:sp>
      <p:sp>
        <p:nvSpPr>
          <p:cNvPr id="316" name="Google Shape;316;p49"/>
          <p:cNvSpPr txBox="1"/>
          <p:nvPr>
            <p:ph idx="2" type="body"/>
          </p:nvPr>
        </p:nvSpPr>
        <p:spPr>
          <a:xfrm>
            <a:off x="419600" y="1724425"/>
            <a:ext cx="2865300" cy="278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N’hésitez pas à vous inspirer de ce qui a déjà été fait: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https://informationisbeautiful.net/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 u="sng">
                <a:solidFill>
                  <a:schemeClr val="hlink"/>
                </a:solidFill>
                <a:hlinkClick r:id="rId4"/>
              </a:rPr>
              <a:t>https://youtu.be/hVimVzgtD6w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 u="sng">
                <a:solidFill>
                  <a:schemeClr val="hlink"/>
                </a:solidFill>
                <a:hlinkClick r:id="rId5"/>
              </a:rPr>
              <a:t>https://flowingdata.com/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7" name="Google Shape;317;p4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faire un bon graphique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125" y="1043650"/>
            <a:ext cx="5107599" cy="38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1835550" y="12936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Merci</a:t>
            </a:r>
            <a:endParaRPr/>
          </a:p>
        </p:txBody>
      </p:sp>
      <p:sp>
        <p:nvSpPr>
          <p:cNvPr id="324" name="Google Shape;324;p50"/>
          <p:cNvSpPr txBox="1"/>
          <p:nvPr>
            <p:ph idx="2" type="title"/>
          </p:nvPr>
        </p:nvSpPr>
        <p:spPr>
          <a:xfrm>
            <a:off x="3036450" y="25398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Questions ?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/>
        </p:nvSpPr>
        <p:spPr>
          <a:xfrm>
            <a:off x="76550" y="2404550"/>
            <a:ext cx="8482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https://towardsdatascience.com/data-visualization-for-machine-learning-and-data-science-a45178970be7</a:t>
            </a:r>
            <a:endParaRPr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235350" y="13698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L’importance de la </a:t>
            </a:r>
            <a:r>
              <a:rPr b="1" lang="fr"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 data visualisation</a:t>
            </a:r>
            <a:endParaRPr b="1" sz="36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76C6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la data visualisation ?</a:t>
            </a:r>
            <a:endParaRPr/>
          </a:p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126000" y="1412875"/>
            <a:ext cx="4425900" cy="3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1) Convertir les données en graphiques interactifs pour une interprétation dynamique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2) Créer des dashboard agréables à la vue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3) Repérer des structures/motifs dans les données, des tendances et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4) Avoir une vue exhaustive des informations dans les données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5) Présenter de façon intuitive des gros volumes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6) Mettre en valeurs les résultats d'une analyse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675" y="1606800"/>
            <a:ext cx="1141450" cy="11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975" y="1603450"/>
            <a:ext cx="1141200" cy="11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/>
          <p:nvPr/>
        </p:nvSpPr>
        <p:spPr>
          <a:xfrm>
            <a:off x="6395325" y="2541600"/>
            <a:ext cx="721200" cy="53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788" y="3216500"/>
            <a:ext cx="3016275" cy="1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la data visualisation ?</a:t>
            </a:r>
            <a:endParaRPr/>
          </a:p>
        </p:txBody>
      </p:sp>
      <p:sp>
        <p:nvSpPr>
          <p:cNvPr id="157" name="Google Shape;157;p30"/>
          <p:cNvSpPr txBox="1"/>
          <p:nvPr>
            <p:ph idx="2" type="body"/>
          </p:nvPr>
        </p:nvSpPr>
        <p:spPr>
          <a:xfrm>
            <a:off x="126000" y="1412875"/>
            <a:ext cx="4425900" cy="3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1) Convertir les données en graphiques interactifs pour une interprétation dynamique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2) Créer des dashboard agréables à la vue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3) Repérer des structures/motifs dans les données, des tendances et des corrélations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4) Avoir une vue exhaustive des informations dans les données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5) Présenter de façon intuitive des gros volumes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6) Mettre en valeurs les résultats d'une analyse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00" y="1461775"/>
            <a:ext cx="3838950" cy="33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visualisation et prise de décision</a:t>
            </a:r>
            <a:endParaRPr/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1) Analyser le processus pour se concentrer sur les zones d'amélioration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2) Favorise un approche créative pour comprendre les informations cachées dans les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3) Donne la vie aux données au travers de graphiques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4) Permet d'identifier de nouvelles opportunités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5) Comprendre le comportement des clients</a:t>
            </a:r>
            <a:endParaRPr/>
          </a:p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b="14662" l="4682" r="6127" t="15713"/>
          <a:stretch/>
        </p:blipFill>
        <p:spPr>
          <a:xfrm>
            <a:off x="5655950" y="2927100"/>
            <a:ext cx="2571750" cy="20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900" y="1464150"/>
            <a:ext cx="12477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visualisation et prise de décision</a:t>
            </a:r>
            <a:endParaRPr/>
          </a:p>
        </p:txBody>
      </p:sp>
      <p:sp>
        <p:nvSpPr>
          <p:cNvPr id="174" name="Google Shape;174;p32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1) Analyser le processus pour se concentrer sur les zones d'amélioration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2) Favoriser un approche créative pour comprendre les informations cachées dans les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3) Donner la vie aux données au travers de graphiques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4) </a:t>
            </a:r>
            <a:r>
              <a:rPr lang="fr"/>
              <a:t>Permettre</a:t>
            </a:r>
            <a:r>
              <a:rPr lang="fr"/>
              <a:t> d'identifier de nouvelles opportunités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5) Comprendre le comportement des clients</a:t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0" l="0" r="3100" t="0"/>
          <a:stretch/>
        </p:blipFill>
        <p:spPr>
          <a:xfrm>
            <a:off x="4724400" y="1656000"/>
            <a:ext cx="3920850" cy="30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182" name="Google Shape;182;p33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350" y="1689475"/>
            <a:ext cx="3692875" cy="2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50" y="1689475"/>
            <a:ext cx="3640512" cy="27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idx="4" type="subTitle"/>
          </p:nvPr>
        </p:nvSpPr>
        <p:spPr>
          <a:xfrm>
            <a:off x="258600" y="1338600"/>
            <a:ext cx="6790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visualization pitfalls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3" type="title"/>
          </p:nvPr>
        </p:nvSpPr>
        <p:spPr>
          <a:xfrm>
            <a:off x="126824" y="780450"/>
            <a:ext cx="8916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pièges de la data visualisation</a:t>
            </a:r>
            <a:endParaRPr/>
          </a:p>
        </p:txBody>
      </p:sp>
      <p:sp>
        <p:nvSpPr>
          <p:cNvPr id="191" name="Google Shape;191;p34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L’importance de la data visualisation</a:t>
            </a:r>
            <a:endParaRPr/>
          </a:p>
        </p:txBody>
      </p:sp>
      <p:sp>
        <p:nvSpPr>
          <p:cNvPr id="192" name="Google Shape;192;p34"/>
          <p:cNvSpPr txBox="1"/>
          <p:nvPr>
            <p:ph idx="2" type="body"/>
          </p:nvPr>
        </p:nvSpPr>
        <p:spPr>
          <a:xfrm>
            <a:off x="126000" y="1565275"/>
            <a:ext cx="4425900" cy="30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fr"/>
              <a:t>Le mauvais choix des couleurs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fr"/>
              <a:t>La mauvaise utilisation des diagrammes “camembert” (pie chart)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fr"/>
              <a:t>La surcharge visuelle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fr"/>
              <a:t>Le mauvais design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UcParenR"/>
            </a:pPr>
            <a:r>
              <a:rPr lang="fr"/>
              <a:t>Les données de mauvaises qualités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300" y="1540350"/>
            <a:ext cx="4287299" cy="304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